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68"/>
  </p:notesMasterIdLst>
  <p:sldIdLst>
    <p:sldId id="256" r:id="rId7"/>
    <p:sldId id="257" r:id="rId8"/>
    <p:sldId id="258" r:id="rId9"/>
    <p:sldId id="259" r:id="rId10"/>
    <p:sldId id="260" r:id="rId11"/>
    <p:sldId id="306" r:id="rId12"/>
    <p:sldId id="307" r:id="rId13"/>
    <p:sldId id="308" r:id="rId14"/>
    <p:sldId id="310" r:id="rId15"/>
    <p:sldId id="309" r:id="rId16"/>
    <p:sldId id="261" r:id="rId17"/>
    <p:sldId id="311" r:id="rId18"/>
    <p:sldId id="312" r:id="rId19"/>
    <p:sldId id="314" r:id="rId20"/>
    <p:sldId id="313" r:id="rId21"/>
    <p:sldId id="315" r:id="rId22"/>
    <p:sldId id="316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Roboto Medium" panose="02000000000000000000" pitchFamily="2" charset="0"/>
      <p:regular r:id="rId77"/>
      <p:bold r:id="rId78"/>
      <p:italic r:id="rId79"/>
      <p:boldItalic r:id="rId80"/>
    </p:embeddedFont>
    <p:embeddedFont>
      <p:font typeface="Trebuchet MS" panose="020B0603020202020204" pitchFamily="3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07403DDB-5B10-4CE4-9F6C-60FDA93F26B1}">
          <p14:sldIdLst>
            <p14:sldId id="256"/>
            <p14:sldId id="257"/>
            <p14:sldId id="258"/>
            <p14:sldId id="259"/>
            <p14:sldId id="260"/>
            <p14:sldId id="306"/>
            <p14:sldId id="307"/>
            <p14:sldId id="308"/>
            <p14:sldId id="310"/>
            <p14:sldId id="309"/>
            <p14:sldId id="261"/>
            <p14:sldId id="311"/>
          </p14:sldIdLst>
        </p14:section>
        <p14:section name="Раздел без заголовка" id="{01C6197A-FAE1-4D17-9149-6893233DFE68}">
          <p14:sldIdLst>
            <p14:sldId id="312"/>
            <p14:sldId id="314"/>
            <p14:sldId id="313"/>
            <p14:sldId id="315"/>
            <p14:sldId id="316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7F8E6F-D855-4E3E-B72F-57E040E81F97}">
  <a:tblStyle styleId="{717F8E6F-D855-4E3E-B72F-57E040E81F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44" y="31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8.fntdata"/><Relationship Id="rId7" Type="http://schemas.openxmlformats.org/officeDocument/2006/relationships/slide" Target="slides/slide1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theme" Target="theme/theme1.xml"/><Relationship Id="rId61" Type="http://schemas.openxmlformats.org/officeDocument/2006/relationships/slide" Target="slides/slide55.xml"/><Relationship Id="rId8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32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70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848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823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356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64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455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6411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89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9222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63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8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4.png"/><Relationship Id="rId29" Type="http://schemas.openxmlformats.org/officeDocument/2006/relationships/image" Target="../media/image54.png"/><Relationship Id="rId11" Type="http://schemas.openxmlformats.org/officeDocument/2006/relationships/image" Target="../media/image39.png"/><Relationship Id="rId24" Type="http://schemas.openxmlformats.org/officeDocument/2006/relationships/image" Target="../media/image50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8" Type="http://schemas.openxmlformats.org/officeDocument/2006/relationships/image" Target="../media/image36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3" Type="http://schemas.openxmlformats.org/officeDocument/2006/relationships/image" Target="../media/image32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18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31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29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8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9" Type="http://schemas.openxmlformats.org/officeDocument/2006/relationships/image" Target="../media/image64.png"/><Relationship Id="rId34" Type="http://schemas.openxmlformats.org/officeDocument/2006/relationships/image" Target="../media/image59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5.png"/><Relationship Id="rId71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6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5" Type="http://schemas.openxmlformats.org/officeDocument/2006/relationships/image" Target="../media/image109.png"/><Relationship Id="rId10" Type="http://schemas.openxmlformats.org/officeDocument/2006/relationships/image" Target="../media/image17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14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3.png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.png"/><Relationship Id="rId21" Type="http://schemas.openxmlformats.org/officeDocument/2006/relationships/image" Target="../media/image48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63" Type="http://schemas.openxmlformats.org/officeDocument/2006/relationships/image" Target="../media/image88.png"/><Relationship Id="rId68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44.png"/><Relationship Id="rId29" Type="http://schemas.openxmlformats.org/officeDocument/2006/relationships/image" Target="../media/image54.png"/><Relationship Id="rId11" Type="http://schemas.openxmlformats.org/officeDocument/2006/relationships/image" Target="../media/image39.png"/><Relationship Id="rId24" Type="http://schemas.openxmlformats.org/officeDocument/2006/relationships/image" Target="../media/image50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40" Type="http://schemas.openxmlformats.org/officeDocument/2006/relationships/image" Target="../media/image65.png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8" Type="http://schemas.openxmlformats.org/officeDocument/2006/relationships/image" Target="../media/image83.png"/><Relationship Id="rId66" Type="http://schemas.openxmlformats.org/officeDocument/2006/relationships/image" Target="../media/image91.png"/><Relationship Id="rId74" Type="http://schemas.openxmlformats.org/officeDocument/2006/relationships/image" Target="../media/image117.png"/><Relationship Id="rId5" Type="http://schemas.openxmlformats.org/officeDocument/2006/relationships/image" Target="../media/image30.png"/><Relationship Id="rId61" Type="http://schemas.openxmlformats.org/officeDocument/2006/relationships/image" Target="../media/image86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png"/><Relationship Id="rId64" Type="http://schemas.openxmlformats.org/officeDocument/2006/relationships/image" Target="../media/image89.png"/><Relationship Id="rId69" Type="http://schemas.openxmlformats.org/officeDocument/2006/relationships/image" Target="../media/image94.png"/><Relationship Id="rId8" Type="http://schemas.openxmlformats.org/officeDocument/2006/relationships/image" Target="../media/image36.png"/><Relationship Id="rId51" Type="http://schemas.openxmlformats.org/officeDocument/2006/relationships/image" Target="../media/image76.png"/><Relationship Id="rId72" Type="http://schemas.openxmlformats.org/officeDocument/2006/relationships/image" Target="../media/image97.png"/><Relationship Id="rId3" Type="http://schemas.openxmlformats.org/officeDocument/2006/relationships/image" Target="../media/image32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18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png"/><Relationship Id="rId59" Type="http://schemas.openxmlformats.org/officeDocument/2006/relationships/image" Target="../media/image84.png"/><Relationship Id="rId67" Type="http://schemas.openxmlformats.org/officeDocument/2006/relationships/image" Target="../media/image92.png"/><Relationship Id="rId20" Type="http://schemas.openxmlformats.org/officeDocument/2006/relationships/image" Target="../media/image31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62" Type="http://schemas.openxmlformats.org/officeDocument/2006/relationships/image" Target="../media/image87.png"/><Relationship Id="rId70" Type="http://schemas.openxmlformats.org/officeDocument/2006/relationships/image" Target="../media/image95.png"/><Relationship Id="rId75" Type="http://schemas.openxmlformats.org/officeDocument/2006/relationships/image" Target="../media/image11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29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49" Type="http://schemas.openxmlformats.org/officeDocument/2006/relationships/image" Target="../media/image74.png"/><Relationship Id="rId57" Type="http://schemas.openxmlformats.org/officeDocument/2006/relationships/image" Target="../media/image82.png"/><Relationship Id="rId10" Type="http://schemas.openxmlformats.org/officeDocument/2006/relationships/image" Target="../media/image38.png"/><Relationship Id="rId31" Type="http://schemas.openxmlformats.org/officeDocument/2006/relationships/image" Target="../media/image56.png"/><Relationship Id="rId44" Type="http://schemas.openxmlformats.org/officeDocument/2006/relationships/image" Target="../media/image69.png"/><Relationship Id="rId52" Type="http://schemas.openxmlformats.org/officeDocument/2006/relationships/image" Target="../media/image77.png"/><Relationship Id="rId60" Type="http://schemas.openxmlformats.org/officeDocument/2006/relationships/image" Target="../media/image85.png"/><Relationship Id="rId65" Type="http://schemas.openxmlformats.org/officeDocument/2006/relationships/image" Target="../media/image90.png"/><Relationship Id="rId73" Type="http://schemas.openxmlformats.org/officeDocument/2006/relationships/image" Target="../media/image9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9" Type="http://schemas.openxmlformats.org/officeDocument/2006/relationships/image" Target="../media/image64.png"/><Relationship Id="rId34" Type="http://schemas.openxmlformats.org/officeDocument/2006/relationships/image" Target="../media/image59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5.png"/><Relationship Id="rId71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6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2.png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5" Type="http://schemas.openxmlformats.org/officeDocument/2006/relationships/image" Target="../media/image109.png"/><Relationship Id="rId10" Type="http://schemas.openxmlformats.org/officeDocument/2006/relationships/image" Target="../media/image17.png"/><Relationship Id="rId4" Type="http://schemas.openxmlformats.org/officeDocument/2006/relationships/image" Target="../media/image100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Развертывание временной сети </a:t>
            </a:r>
          </a:p>
          <a:p>
            <a:pPr lvl="0"/>
            <a:r>
              <a:rPr lang="ru-RU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для нужд строительной площадки </a:t>
            </a:r>
          </a:p>
          <a:p>
            <a:pPr lvl="0"/>
            <a:r>
              <a:rPr lang="ru-RU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 контролем доступа пользователей</a:t>
            </a:r>
            <a:endParaRPr sz="2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Базовый сетевой инженер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Базовая настройка маршрутизатора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6BB6D-D1E2-461E-97AF-407816994014}"/>
              </a:ext>
            </a:extLst>
          </p:cNvPr>
          <p:cNvSpPr txBox="1"/>
          <p:nvPr/>
        </p:nvSpPr>
        <p:spPr>
          <a:xfrm>
            <a:off x="609263" y="755124"/>
            <a:ext cx="3589357" cy="35394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hostname R1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enable secret 5 $1$mERr$9cTjUIEqNGurQiFU.ZeCi1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username admin privilege 15 secret 5 $1$mERr$qJb.eHvBN7S590aq.dpRL.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version 2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domain-lookup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domain-name Otus.ru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mode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pvst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banner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motd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^C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ATTENTION!!! Unauthorized access is strictly prohibited! ^C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con 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logging synchronous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aux 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0 4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end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08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Проверка подключения через </a:t>
            </a:r>
            <a:r>
              <a:rPr lang="en-US" sz="2400" dirty="0"/>
              <a:t>SSH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36BB6D-D1E2-461E-97AF-407816994014}"/>
              </a:ext>
            </a:extLst>
          </p:cNvPr>
          <p:cNvSpPr txBox="1"/>
          <p:nvPr/>
        </p:nvSpPr>
        <p:spPr>
          <a:xfrm>
            <a:off x="471289" y="1117988"/>
            <a:ext cx="3097445" cy="37856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C:\&gt;ssh -l admin 192.168.1.100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Password: 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% Login invalid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Password: 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Attention!!! Unauthorized access is strictly prohibited!!!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S1&gt;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Password: 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Password: 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S1#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S1#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S1#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S1#conf t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Enter configuration commands, one per line. End with CNTL/Z.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S1(config)#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F24B8-895A-43C0-8BA4-B840D987CAE7}"/>
              </a:ext>
            </a:extLst>
          </p:cNvPr>
          <p:cNvSpPr txBox="1"/>
          <p:nvPr/>
        </p:nvSpPr>
        <p:spPr>
          <a:xfrm>
            <a:off x="5243221" y="1116181"/>
            <a:ext cx="272083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</a:rPr>
              <a:t>C:\&gt;ssh -l admin 192.168.1.1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</a:rPr>
            </a:b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Password: 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</a:rPr>
            </a:br>
            <a:endParaRPr lang="en-US" sz="800" dirty="0">
              <a:solidFill>
                <a:schemeClr val="bg1"/>
              </a:solidFill>
              <a:effectLst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</a:rPr>
            </a:b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ATTENTION!!! Unauthorized access is strictly prohibited! 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</a:rPr>
            </a:br>
            <a:endParaRPr lang="en-US" sz="800" dirty="0">
              <a:solidFill>
                <a:schemeClr val="bg1"/>
              </a:solidFill>
              <a:effectLst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R1#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R1#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R1#en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R1#show interfaces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GigabitEthernet0/0/0 is up, line protocol is up (connected)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Hardware is ISR4331-3x1GE, address is 00d0.971b.6001 (</a:t>
            </a:r>
            <a:r>
              <a:rPr lang="en-US" sz="800" dirty="0" err="1">
                <a:solidFill>
                  <a:schemeClr val="bg1"/>
                </a:solidFill>
                <a:effectLst/>
              </a:rPr>
              <a:t>bia</a:t>
            </a:r>
            <a:r>
              <a:rPr lang="en-US" sz="800" dirty="0">
                <a:solidFill>
                  <a:schemeClr val="bg1"/>
                </a:solidFill>
                <a:effectLst/>
              </a:rPr>
              <a:t> 00d0.971b.6001)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MTU 1500 bytes, BW 1000000 Kbit, DLY 10 </a:t>
            </a:r>
            <a:r>
              <a:rPr lang="en-US" sz="800" dirty="0" err="1">
                <a:solidFill>
                  <a:schemeClr val="bg1"/>
                </a:solidFill>
                <a:effectLst/>
              </a:rPr>
              <a:t>usec</a:t>
            </a:r>
            <a:r>
              <a:rPr lang="en-US" sz="800" dirty="0">
                <a:solidFill>
                  <a:schemeClr val="bg1"/>
                </a:solidFill>
                <a:effectLst/>
              </a:rPr>
              <a:t>,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reliability 255/255, </a:t>
            </a:r>
            <a:r>
              <a:rPr lang="en-US" sz="800" dirty="0" err="1">
                <a:solidFill>
                  <a:schemeClr val="bg1"/>
                </a:solidFill>
                <a:effectLst/>
              </a:rPr>
              <a:t>txload</a:t>
            </a:r>
            <a:r>
              <a:rPr lang="en-US" sz="800" dirty="0">
                <a:solidFill>
                  <a:schemeClr val="bg1"/>
                </a:solidFill>
                <a:effectLst/>
              </a:rPr>
              <a:t> 1/255, </a:t>
            </a:r>
            <a:r>
              <a:rPr lang="en-US" sz="800" dirty="0" err="1">
                <a:solidFill>
                  <a:schemeClr val="bg1"/>
                </a:solidFill>
                <a:effectLst/>
              </a:rPr>
              <a:t>rxload</a:t>
            </a:r>
            <a:r>
              <a:rPr lang="en-US" sz="800" dirty="0">
                <a:solidFill>
                  <a:schemeClr val="bg1"/>
                </a:solidFill>
                <a:effectLst/>
              </a:rPr>
              <a:t> 1/255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Encapsulation ARPA, loopback not set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</a:rPr>
              <a:t>Keepalive not supported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Google Shape;421;p97">
            <a:extLst>
              <a:ext uri="{FF2B5EF4-FFF2-40B4-BE49-F238E27FC236}">
                <a16:creationId xmlns:a16="http://schemas.microsoft.com/office/drawing/2014/main" id="{202BF9B2-0C8F-4837-B43D-5BD51CD9D0DF}"/>
              </a:ext>
            </a:extLst>
          </p:cNvPr>
          <p:cNvSpPr txBox="1">
            <a:spLocks/>
          </p:cNvSpPr>
          <p:nvPr/>
        </p:nvSpPr>
        <p:spPr>
          <a:xfrm>
            <a:off x="471289" y="659218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Подключение к </a:t>
            </a:r>
            <a:r>
              <a:rPr lang="en-US" sz="1400" dirty="0"/>
              <a:t>S1 </a:t>
            </a:r>
            <a:endParaRPr lang="ru-RU" sz="1400" dirty="0"/>
          </a:p>
        </p:txBody>
      </p:sp>
      <p:sp>
        <p:nvSpPr>
          <p:cNvPr id="13" name="Google Shape;421;p97">
            <a:extLst>
              <a:ext uri="{FF2B5EF4-FFF2-40B4-BE49-F238E27FC236}">
                <a16:creationId xmlns:a16="http://schemas.microsoft.com/office/drawing/2014/main" id="{6F50D223-8256-4888-859B-DBD01B0C29BB}"/>
              </a:ext>
            </a:extLst>
          </p:cNvPr>
          <p:cNvSpPr txBox="1">
            <a:spLocks/>
          </p:cNvSpPr>
          <p:nvPr/>
        </p:nvSpPr>
        <p:spPr>
          <a:xfrm>
            <a:off x="5243221" y="659218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Подключение к </a:t>
            </a:r>
            <a:r>
              <a:rPr lang="en-US" sz="1400" dirty="0"/>
              <a:t>R1 </a:t>
            </a:r>
            <a:endParaRPr lang="ru-RU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VLAN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421;p97">
            <a:extLst>
              <a:ext uri="{FF2B5EF4-FFF2-40B4-BE49-F238E27FC236}">
                <a16:creationId xmlns:a16="http://schemas.microsoft.com/office/drawing/2014/main" id="{6F50D223-8256-4888-859B-DBD01B0C29BB}"/>
              </a:ext>
            </a:extLst>
          </p:cNvPr>
          <p:cNvSpPr txBox="1">
            <a:spLocks/>
          </p:cNvSpPr>
          <p:nvPr/>
        </p:nvSpPr>
        <p:spPr>
          <a:xfrm>
            <a:off x="471289" y="609310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маршрутизатора </a:t>
            </a:r>
            <a:r>
              <a:rPr lang="en-US" sz="1400" dirty="0"/>
              <a:t>R1 </a:t>
            </a: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1F262F-5509-4C50-A9D7-2F70609A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9" y="1109105"/>
            <a:ext cx="4972744" cy="17337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2E44E0-98A2-4476-9DAA-8512235BAE4E}"/>
              </a:ext>
            </a:extLst>
          </p:cNvPr>
          <p:cNvSpPr txBox="1"/>
          <p:nvPr/>
        </p:nvSpPr>
        <p:spPr>
          <a:xfrm>
            <a:off x="5836920" y="1109105"/>
            <a:ext cx="2415540" cy="2185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10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192.168.1.1 255.255.255.0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access-group 101 in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inside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GigabitEthernet0/0/0.20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20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192.168.2.1 255.255.255.0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inside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GigabitEthernet0/0/0.30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30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192.168.3.1 255.255.255.0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access-group 102 in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3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VLAN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421;p97">
            <a:extLst>
              <a:ext uri="{FF2B5EF4-FFF2-40B4-BE49-F238E27FC236}">
                <a16:creationId xmlns:a16="http://schemas.microsoft.com/office/drawing/2014/main" id="{6F50D223-8256-4888-859B-DBD01B0C29BB}"/>
              </a:ext>
            </a:extLst>
          </p:cNvPr>
          <p:cNvSpPr txBox="1">
            <a:spLocks/>
          </p:cNvSpPr>
          <p:nvPr/>
        </p:nvSpPr>
        <p:spPr>
          <a:xfrm>
            <a:off x="471289" y="609310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коммутатора </a:t>
            </a:r>
            <a:r>
              <a:rPr lang="en-US" sz="1400" dirty="0"/>
              <a:t>S1 </a:t>
            </a:r>
            <a:endParaRPr lang="ru-RU" sz="1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2147BAB-1B5C-4C73-BD18-F73D7EAA9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68" y="936280"/>
            <a:ext cx="4925976" cy="3919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1F4E51-84D9-4C07-B3F7-2279AD3AAD43}"/>
              </a:ext>
            </a:extLst>
          </p:cNvPr>
          <p:cNvSpPr txBox="1"/>
          <p:nvPr/>
        </p:nvSpPr>
        <p:spPr>
          <a:xfrm>
            <a:off x="6368718" y="963617"/>
            <a:ext cx="2276986" cy="24314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FastEthernet0/2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FastEthernet0/3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FastEthernet0/4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FastEthernet0/5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E9FFA-AF10-4FA3-A0CB-13C369AB6ABC}"/>
              </a:ext>
            </a:extLst>
          </p:cNvPr>
          <p:cNvSpPr txBox="1"/>
          <p:nvPr/>
        </p:nvSpPr>
        <p:spPr>
          <a:xfrm>
            <a:off x="4309254" y="963617"/>
            <a:ext cx="1897380" cy="32162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999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FastEthernet0/12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FastEthernet0/13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VLAN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421;p97">
            <a:extLst>
              <a:ext uri="{FF2B5EF4-FFF2-40B4-BE49-F238E27FC236}">
                <a16:creationId xmlns:a16="http://schemas.microsoft.com/office/drawing/2014/main" id="{6F50D223-8256-4888-859B-DBD01B0C29BB}"/>
              </a:ext>
            </a:extLst>
          </p:cNvPr>
          <p:cNvSpPr txBox="1">
            <a:spLocks/>
          </p:cNvSpPr>
          <p:nvPr/>
        </p:nvSpPr>
        <p:spPr>
          <a:xfrm>
            <a:off x="471289" y="609310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коммутатора </a:t>
            </a:r>
            <a:r>
              <a:rPr lang="en-US" sz="1400" dirty="0"/>
              <a:t>S2 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4B1DFC-CE66-4C40-8129-75DA827FF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93" y="943583"/>
            <a:ext cx="4908390" cy="3874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6AC6A2-5789-4BEF-A4D7-76EE26E07236}"/>
              </a:ext>
            </a:extLst>
          </p:cNvPr>
          <p:cNvSpPr txBox="1"/>
          <p:nvPr/>
        </p:nvSpPr>
        <p:spPr>
          <a:xfrm>
            <a:off x="6805595" y="963773"/>
            <a:ext cx="1593011" cy="156966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20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FastEthernet0/2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20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FastEthernet0/3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999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BD6791-FD66-4A2A-A629-077D4DF927D9}"/>
              </a:ext>
            </a:extLst>
          </p:cNvPr>
          <p:cNvSpPr txBox="1"/>
          <p:nvPr/>
        </p:nvSpPr>
        <p:spPr>
          <a:xfrm>
            <a:off x="4725112" y="963773"/>
            <a:ext cx="1897380" cy="32162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999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FastEthernet0/12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FastEthernet0/13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97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VLAN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3" name="Google Shape;421;p97">
            <a:extLst>
              <a:ext uri="{FF2B5EF4-FFF2-40B4-BE49-F238E27FC236}">
                <a16:creationId xmlns:a16="http://schemas.microsoft.com/office/drawing/2014/main" id="{6F50D223-8256-4888-859B-DBD01B0C29BB}"/>
              </a:ext>
            </a:extLst>
          </p:cNvPr>
          <p:cNvSpPr txBox="1">
            <a:spLocks/>
          </p:cNvSpPr>
          <p:nvPr/>
        </p:nvSpPr>
        <p:spPr>
          <a:xfrm>
            <a:off x="471289" y="609310"/>
            <a:ext cx="29500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коммутатора </a:t>
            </a:r>
            <a:r>
              <a:rPr lang="en-US" sz="1400" dirty="0"/>
              <a:t>S3 </a:t>
            </a:r>
            <a:endParaRPr lang="ru-RU" sz="1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F2DE4C-1BFD-4F54-8EB8-EF6527261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9" y="883948"/>
            <a:ext cx="4934151" cy="3936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8F89E9-E14F-434E-8CB2-B97431000483}"/>
              </a:ext>
            </a:extLst>
          </p:cNvPr>
          <p:cNvSpPr txBox="1"/>
          <p:nvPr/>
        </p:nvSpPr>
        <p:spPr>
          <a:xfrm>
            <a:off x="4579622" y="883948"/>
            <a:ext cx="1897380" cy="32162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999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FastEthernet0/12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FastEthernet0/13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trunk allowed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10,20,30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trunk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B1F43-EA99-4F99-AD91-08532715876E}"/>
              </a:ext>
            </a:extLst>
          </p:cNvPr>
          <p:cNvSpPr txBox="1"/>
          <p:nvPr/>
        </p:nvSpPr>
        <p:spPr>
          <a:xfrm>
            <a:off x="6647560" y="883948"/>
            <a:ext cx="1660005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FastEthernet0/1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30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FastEthernet0/2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30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FastEthernet0/3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30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FastEthernet0/4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access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vlan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999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switchport mode access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13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DHCP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F89E9-E14F-434E-8CB2-B97431000483}"/>
              </a:ext>
            </a:extLst>
          </p:cNvPr>
          <p:cNvSpPr txBox="1"/>
          <p:nvPr/>
        </p:nvSpPr>
        <p:spPr>
          <a:xfrm>
            <a:off x="240920" y="1008819"/>
            <a:ext cx="2083179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effectLst/>
              </a:rPr>
              <a:t>ip</a:t>
            </a:r>
            <a:r>
              <a:rPr lang="en-US" sz="1000" dirty="0">
                <a:solidFill>
                  <a:schemeClr val="bg1"/>
                </a:solidFill>
                <a:effectLst/>
              </a:rPr>
              <a:t> </a:t>
            </a:r>
            <a:r>
              <a:rPr lang="en-US" sz="1000" dirty="0" err="1">
                <a:solidFill>
                  <a:schemeClr val="bg1"/>
                </a:solidFill>
                <a:effectLst/>
              </a:rPr>
              <a:t>dhcp</a:t>
            </a:r>
            <a:r>
              <a:rPr lang="en-US" sz="1000" dirty="0">
                <a:solidFill>
                  <a:schemeClr val="bg1"/>
                </a:solidFill>
                <a:effectLst/>
              </a:rPr>
              <a:t> excluded-address 192.168.1.100</a:t>
            </a:r>
          </a:p>
          <a:p>
            <a:r>
              <a:rPr lang="en-US" sz="1000" dirty="0">
                <a:solidFill>
                  <a:schemeClr val="bg1"/>
                </a:solidFill>
                <a:effectLst/>
              </a:rPr>
              <a:t>!</a:t>
            </a:r>
          </a:p>
          <a:p>
            <a:r>
              <a:rPr lang="en-US" sz="1000" dirty="0" err="1">
                <a:solidFill>
                  <a:schemeClr val="bg1"/>
                </a:solidFill>
                <a:effectLst/>
              </a:rPr>
              <a:t>ip</a:t>
            </a:r>
            <a:r>
              <a:rPr lang="en-US" sz="1000" dirty="0">
                <a:solidFill>
                  <a:schemeClr val="bg1"/>
                </a:solidFill>
                <a:effectLst/>
              </a:rPr>
              <a:t> </a:t>
            </a:r>
            <a:r>
              <a:rPr lang="en-US" sz="1000" dirty="0" err="1">
                <a:solidFill>
                  <a:schemeClr val="bg1"/>
                </a:solidFill>
                <a:effectLst/>
              </a:rPr>
              <a:t>dhcp</a:t>
            </a:r>
            <a:r>
              <a:rPr lang="en-US" sz="1000" dirty="0">
                <a:solidFill>
                  <a:schemeClr val="bg1"/>
                </a:solidFill>
                <a:effectLst/>
              </a:rPr>
              <a:t> pool Office</a:t>
            </a:r>
          </a:p>
          <a:p>
            <a:r>
              <a:rPr lang="en-US" sz="1000" dirty="0">
                <a:solidFill>
                  <a:schemeClr val="bg1"/>
                </a:solidFill>
                <a:effectLst/>
              </a:rPr>
              <a:t>network 192.168.1.0 255.255.255.0</a:t>
            </a:r>
          </a:p>
          <a:p>
            <a:r>
              <a:rPr lang="en-US" sz="1000" dirty="0">
                <a:solidFill>
                  <a:schemeClr val="bg1"/>
                </a:solidFill>
                <a:effectLst/>
              </a:rPr>
              <a:t>default-router 192.168.1.1</a:t>
            </a:r>
          </a:p>
          <a:p>
            <a:r>
              <a:rPr lang="en-US" sz="1000" dirty="0">
                <a:solidFill>
                  <a:schemeClr val="bg1"/>
                </a:solidFill>
                <a:effectLst/>
              </a:rPr>
              <a:t>domain-name Otus.ru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Google Shape;421;p97">
            <a:extLst>
              <a:ext uri="{FF2B5EF4-FFF2-40B4-BE49-F238E27FC236}">
                <a16:creationId xmlns:a16="http://schemas.microsoft.com/office/drawing/2014/main" id="{F87649ED-BFB1-4512-97B9-9D78D79B4F55}"/>
              </a:ext>
            </a:extLst>
          </p:cNvPr>
          <p:cNvSpPr txBox="1">
            <a:spLocks/>
          </p:cNvSpPr>
          <p:nvPr/>
        </p:nvSpPr>
        <p:spPr>
          <a:xfrm>
            <a:off x="471289" y="609310"/>
            <a:ext cx="775069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маршрутизатора </a:t>
            </a:r>
            <a:r>
              <a:rPr lang="en-US" sz="1400" dirty="0"/>
              <a:t>R1  </a:t>
            </a:r>
            <a:r>
              <a:rPr lang="ru-RU" sz="1400" dirty="0"/>
              <a:t>и проверка получения адресов хостами пользователей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A8EDB5-30D7-4B4C-9EC3-72F9314E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072" y="1008819"/>
            <a:ext cx="6409573" cy="314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3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Настройка </a:t>
            </a:r>
            <a:r>
              <a:rPr lang="en-US" sz="2400" dirty="0"/>
              <a:t>NAT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F89E9-E14F-434E-8CB2-B97431000483}"/>
              </a:ext>
            </a:extLst>
          </p:cNvPr>
          <p:cNvSpPr txBox="1"/>
          <p:nvPr/>
        </p:nvSpPr>
        <p:spPr>
          <a:xfrm>
            <a:off x="568580" y="1008819"/>
            <a:ext cx="2083179" cy="29238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GigabitEthernet0/0/0.10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10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192.168.1.1 255.255.255.0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access-group 101 in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inside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GigabitEthernet0/0/0.20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20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192.168.2.1 255.255.255.0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inside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GigabitEthernet0/0/0.30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encapsulation dot1Q 30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192.168.3.1 255.255.255.0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access-group 102 in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GigabitEthernet0/0/1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209.165.200.230 255.255.255.248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nat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outside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duplex auto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speed auto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Google Shape;421;p97">
            <a:extLst>
              <a:ext uri="{FF2B5EF4-FFF2-40B4-BE49-F238E27FC236}">
                <a16:creationId xmlns:a16="http://schemas.microsoft.com/office/drawing/2014/main" id="{F87649ED-BFB1-4512-97B9-9D78D79B4F55}"/>
              </a:ext>
            </a:extLst>
          </p:cNvPr>
          <p:cNvSpPr txBox="1">
            <a:spLocks/>
          </p:cNvSpPr>
          <p:nvPr/>
        </p:nvSpPr>
        <p:spPr>
          <a:xfrm>
            <a:off x="568579" y="609310"/>
            <a:ext cx="8104131" cy="399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ru-RU" sz="1400" dirty="0"/>
              <a:t>Настройка маршрутизатора </a:t>
            </a:r>
            <a:r>
              <a:rPr lang="en-US" sz="1400" dirty="0"/>
              <a:t>R1</a:t>
            </a:r>
            <a:r>
              <a:rPr lang="ru-RU" sz="1400" dirty="0"/>
              <a:t> и</a:t>
            </a:r>
            <a:r>
              <a:rPr lang="en-US" sz="1400" dirty="0"/>
              <a:t> RP </a:t>
            </a:r>
            <a:r>
              <a:rPr lang="ru-RU" sz="1400" dirty="0"/>
              <a:t>для</a:t>
            </a:r>
            <a:r>
              <a:rPr lang="en-US" sz="1400" dirty="0"/>
              <a:t> </a:t>
            </a:r>
            <a:r>
              <a:rPr lang="ru-RU" sz="1400" dirty="0"/>
              <a:t>имитации подключения провайдера и проверки </a:t>
            </a:r>
            <a:r>
              <a:rPr lang="en-US" sz="1400" dirty="0"/>
              <a:t>NAT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A831B-E834-4343-9DFA-3469A8A4CAF0}"/>
              </a:ext>
            </a:extLst>
          </p:cNvPr>
          <p:cNvSpPr txBox="1"/>
          <p:nvPr/>
        </p:nvSpPr>
        <p:spPr>
          <a:xfrm>
            <a:off x="2902546" y="1008819"/>
            <a:ext cx="2083179" cy="206210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Loopback1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209.165.200.1 255.255.255.224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GigabitEthernet0/0/0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duplex auto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speed auto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shutdown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interface GigabitEthernet0/0/1</a:t>
            </a:r>
          </a:p>
          <a:p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address 209.165.200.225 255.255.255.248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duplex auto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speed auto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A133F7-3B59-409E-8728-F247C412BAAE}"/>
              </a:ext>
            </a:extLst>
          </p:cNvPr>
          <p:cNvSpPr txBox="1"/>
          <p:nvPr/>
        </p:nvSpPr>
        <p:spPr>
          <a:xfrm>
            <a:off x="5236513" y="1008819"/>
            <a:ext cx="3551530" cy="36625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R1#ping 209.165.200.230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Type escape sequence to abort.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Sending 5, 100-byte ICMP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Echos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to 209.165.200.230, timeout is 2 seconds: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!!!!!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Success rate is 100 percent (5/5), round-trip min/avg/max = 1/1/3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ms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R1#ping 209.165.200.225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Type escape sequence to abort.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Sending 5, 100-byte ICMP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Echos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to 209.165.200.225, timeout is 2 seconds: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.!!!!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Success rate is 80 percent (4/5), round-trip min/avg/max = 0/0/0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ms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R1#ping 209.165.200.1</a:t>
            </a: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Type escape sequence to abort.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Sending 5, 100-byte ICMP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Echos</a:t>
            </a:r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to 209.165.200.1, timeout is 2 seconds: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!!!!!</a:t>
            </a:r>
          </a:p>
          <a:p>
            <a: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Success rate is 100 percent (5/5), round-trip min/avg/max = 0/0/0 </a:t>
            </a:r>
            <a:r>
              <a:rPr lang="en-US" sz="8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ms</a:t>
            </a:r>
            <a:endParaRPr lang="en-US" sz="8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br>
              <a:rPr lang="en-US" sz="8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sz="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420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336885" y="242720"/>
            <a:ext cx="8710864" cy="24798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br>
              <a:rPr lang="ru" sz="3000" dirty="0"/>
            </a:br>
            <a:endParaRPr sz="1600" dirty="0"/>
          </a:p>
          <a:p>
            <a:pPr lvl="0">
              <a:buSzPts val="1100"/>
              <a:tabLst>
                <a:tab pos="1793875" algn="l"/>
              </a:tabLst>
            </a:pPr>
            <a:r>
              <a:rPr lang="ru" sz="3000" dirty="0"/>
              <a:t>Тема: 	</a:t>
            </a:r>
            <a:r>
              <a:rPr lang="ru-RU" sz="3000" dirty="0"/>
              <a:t>Развертывание временной сети 	для нужд строительной площадки 	с 	контролем доступа пользователей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336885" y="2505960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321959" y="3193213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Сергей Баранов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321959" y="3569100"/>
            <a:ext cx="5337300" cy="66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Руководитель проекта по автоматизации производственных процессов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8210400" cy="1495325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2" name="Google Shape;398;p95">
            <a:extLst>
              <a:ext uri="{FF2B5EF4-FFF2-40B4-BE49-F238E27FC236}">
                <a16:creationId xmlns:a16="http://schemas.microsoft.com/office/drawing/2014/main" id="{7C151392-E631-46BF-BCC2-FCB9A8D9941E}"/>
              </a:ext>
            </a:extLst>
          </p:cNvPr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399;p95">
            <a:extLst>
              <a:ext uri="{FF2B5EF4-FFF2-40B4-BE49-F238E27FC236}">
                <a16:creationId xmlns:a16="http://schemas.microsoft.com/office/drawing/2014/main" id="{7D00C542-368B-4B53-9EAC-05C6D143D2A9}"/>
              </a:ext>
            </a:extLst>
          </p:cNvPr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400;p95">
            <a:extLst>
              <a:ext uri="{FF2B5EF4-FFF2-40B4-BE49-F238E27FC236}">
                <a16:creationId xmlns:a16="http://schemas.microsoft.com/office/drawing/2014/main" id="{D9B63D0A-08F8-47FF-9ECE-8916F50577C7}"/>
              </a:ext>
            </a:extLst>
          </p:cNvPr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401;p95">
            <a:extLst>
              <a:ext uri="{FF2B5EF4-FFF2-40B4-BE49-F238E27FC236}">
                <a16:creationId xmlns:a16="http://schemas.microsoft.com/office/drawing/2014/main" id="{18B4A773-2077-4DD0-8AAC-EE18041C17E7}"/>
              </a:ext>
            </a:extLst>
          </p:cNvPr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Google Shape;402;p95">
            <a:extLst>
              <a:ext uri="{FF2B5EF4-FFF2-40B4-BE49-F238E27FC236}">
                <a16:creationId xmlns:a16="http://schemas.microsoft.com/office/drawing/2014/main" id="{8EF61F80-7451-431C-A7BD-FB1D7772BC43}"/>
              </a:ext>
            </a:extLst>
          </p:cNvPr>
          <p:cNvCxnSpPr>
            <a:stCxn id="12" idx="1"/>
            <a:endCxn id="1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Google Shape;403;p95">
            <a:extLst>
              <a:ext uri="{FF2B5EF4-FFF2-40B4-BE49-F238E27FC236}">
                <a16:creationId xmlns:a16="http://schemas.microsoft.com/office/drawing/2014/main" id="{9CDE94C0-9B9E-4F0A-A8FC-5C8B40D924F1}"/>
              </a:ext>
            </a:extLst>
          </p:cNvPr>
          <p:cNvCxnSpPr>
            <a:stCxn id="13" idx="1"/>
            <a:endCxn id="1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" name="Google Shape;404;p95">
            <a:extLst>
              <a:ext uri="{FF2B5EF4-FFF2-40B4-BE49-F238E27FC236}">
                <a16:creationId xmlns:a16="http://schemas.microsoft.com/office/drawing/2014/main" id="{ACD2A3B6-B21C-4360-A1D4-9913BEBD91D8}"/>
              </a:ext>
            </a:extLst>
          </p:cNvPr>
          <p:cNvCxnSpPr>
            <a:stCxn id="14" idx="1"/>
            <a:endCxn id="1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" name="Google Shape;405;p95">
            <a:extLst>
              <a:ext uri="{FF2B5EF4-FFF2-40B4-BE49-F238E27FC236}">
                <a16:creationId xmlns:a16="http://schemas.microsoft.com/office/drawing/2014/main" id="{CEA7CE67-8F62-4F2D-A775-3AC1EAEFE2BB}"/>
              </a:ext>
            </a:extLst>
          </p:cNvPr>
          <p:cNvCxnSpPr>
            <a:stCxn id="15" idx="1"/>
            <a:endCxn id="2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" name="Google Shape;406;p95">
            <a:extLst>
              <a:ext uri="{FF2B5EF4-FFF2-40B4-BE49-F238E27FC236}">
                <a16:creationId xmlns:a16="http://schemas.microsoft.com/office/drawing/2014/main" id="{ABFC4BAD-3EA2-441E-887B-B73A1BA0E0F4}"/>
              </a:ext>
            </a:extLst>
          </p:cNvPr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1064201692"/>
              </p:ext>
            </p:extLst>
          </p:nvPr>
        </p:nvGraphicFramePr>
        <p:xfrm>
          <a:off x="952500" y="2213809"/>
          <a:ext cx="7239000" cy="2790859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1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Развернуть недорогое решение с необходимым минимумом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работу в сети для проектной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команды, службы безопасности и инженеров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Предоставить доступ в интернет для проектной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команды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68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отказоустойчивость</a:t>
                      </a:r>
                      <a:r>
                        <a:rPr lang="ru-RU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сетевого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8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203158"/>
            <a:ext cx="5887500" cy="84524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быстро развернуть безопасную сеть,  ограничить доступ к внешним и внутренним ресурсам с учетом специфики работы пользователей.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Слайд с кодом 3</a:t>
            </a:r>
            <a:endParaRPr dirty="0"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76671" y="1426624"/>
            <a:ext cx="8181900" cy="33148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r>
              <a:rPr lang="en-US" dirty="0">
                <a:effectLst/>
              </a:rPr>
              <a:t>hostname S1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enable secret 5 $1$mERr$9cTjUIEqNGurQiFU.ZeCi1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no </a:t>
            </a:r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domain-lookup</a:t>
            </a:r>
          </a:p>
          <a:p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domain-name Otus.ru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username admin secret 5 $1$mERr$qJb.eHvBN7S590aq.dpRL.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spanning-tree mode </a:t>
            </a:r>
            <a:r>
              <a:rPr lang="en-US" dirty="0" err="1">
                <a:effectLst/>
              </a:rPr>
              <a:t>pvst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spanning-tree extend system-id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 err="1">
                <a:effectLst/>
              </a:rPr>
              <a:t>ip</a:t>
            </a:r>
            <a:r>
              <a:rPr lang="en-US" dirty="0">
                <a:effectLst/>
              </a:rPr>
              <a:t> default-gateway 192.168.1.1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banner </a:t>
            </a:r>
            <a:r>
              <a:rPr lang="en-US" dirty="0" err="1">
                <a:effectLst/>
              </a:rPr>
              <a:t>motd</a:t>
            </a:r>
            <a:r>
              <a:rPr lang="en-US" dirty="0">
                <a:effectLst/>
              </a:rPr>
              <a:t> ^C</a:t>
            </a:r>
          </a:p>
          <a:p>
            <a:r>
              <a:rPr lang="en-US" dirty="0">
                <a:effectLst/>
              </a:rPr>
              <a:t>Attention!!! Unauthorized access is strictly prohibited!!!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^C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line con 0</a:t>
            </a:r>
          </a:p>
          <a:p>
            <a:r>
              <a:rPr lang="en-US" dirty="0">
                <a:effectLst/>
              </a:rPr>
              <a:t> password 7 0822455D0A16</a:t>
            </a:r>
          </a:p>
          <a:p>
            <a:r>
              <a:rPr lang="en-US" dirty="0">
                <a:effectLst/>
              </a:rPr>
              <a:t> logging synchronous</a:t>
            </a:r>
          </a:p>
          <a:p>
            <a:r>
              <a:rPr lang="en-US" dirty="0">
                <a:effectLst/>
              </a:rPr>
              <a:t> login</a:t>
            </a: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0 4</a:t>
            </a:r>
          </a:p>
          <a:p>
            <a:r>
              <a:rPr lang="en-US" dirty="0">
                <a:effectLst/>
              </a:rPr>
              <a:t> password 7 0822455D0A16</a:t>
            </a:r>
          </a:p>
          <a:p>
            <a:r>
              <a:rPr lang="en-US" dirty="0">
                <a:effectLst/>
              </a:rPr>
              <a:t> login local</a:t>
            </a:r>
          </a:p>
          <a:p>
            <a:r>
              <a:rPr lang="en-US" dirty="0">
                <a:effectLst/>
              </a:rPr>
              <a:t> 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line </a:t>
            </a:r>
            <a:r>
              <a:rPr lang="en-US" dirty="0" err="1">
                <a:effectLst/>
              </a:rPr>
              <a:t>vty</a:t>
            </a:r>
            <a:r>
              <a:rPr lang="en-US" dirty="0">
                <a:effectLst/>
              </a:rPr>
              <a:t> 5 15</a:t>
            </a:r>
          </a:p>
          <a:p>
            <a:r>
              <a:rPr lang="en-US" dirty="0">
                <a:effectLst/>
              </a:rPr>
              <a:t> password 7 0822455D0A16</a:t>
            </a:r>
          </a:p>
          <a:p>
            <a:r>
              <a:rPr lang="en-US" dirty="0">
                <a:effectLst/>
              </a:rPr>
              <a:t> login local</a:t>
            </a:r>
          </a:p>
          <a:p>
            <a:r>
              <a:rPr lang="en-US" dirty="0">
                <a:effectLst/>
              </a:rPr>
              <a:t> transport input </a:t>
            </a:r>
            <a:r>
              <a:rPr lang="en-US" dirty="0" err="1">
                <a:effectLst/>
              </a:rPr>
              <a:t>ssh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!</a:t>
            </a:r>
          </a:p>
          <a:p>
            <a:r>
              <a:rPr lang="en-US" dirty="0">
                <a:effectLst/>
              </a:rPr>
              <a:t>end</a:t>
            </a:r>
            <a:br>
              <a:rPr lang="en-US" dirty="0">
                <a:effectLst/>
              </a:rPr>
            </a:b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67" y="702143"/>
            <a:ext cx="6188962" cy="4187971"/>
          </a:xfrm>
          <a:prstGeom prst="rect">
            <a:avLst/>
          </a:prstGeom>
        </p:spPr>
      </p:pic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75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Структура сети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2541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241753"/>
            <a:ext cx="8520600" cy="45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Таблица адресации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Google Shape;857;p134"/>
          <p:cNvGraphicFramePr/>
          <p:nvPr>
            <p:extLst>
              <p:ext uri="{D42A27DB-BD31-4B8C-83A1-F6EECF244321}">
                <p14:modId xmlns:p14="http://schemas.microsoft.com/office/powerpoint/2010/main" val="1802566687"/>
              </p:ext>
            </p:extLst>
          </p:nvPr>
        </p:nvGraphicFramePr>
        <p:xfrm>
          <a:off x="560500" y="862445"/>
          <a:ext cx="8438026" cy="3436674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142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70">
                  <a:extLst>
                    <a:ext uri="{9D8B030D-6E8A-4147-A177-3AD203B41FA5}">
                      <a16:colId xmlns:a16="http://schemas.microsoft.com/office/drawing/2014/main" val="3223523402"/>
                    </a:ext>
                  </a:extLst>
                </a:gridCol>
                <a:gridCol w="166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653">
                  <a:extLst>
                    <a:ext uri="{9D8B030D-6E8A-4147-A177-3AD203B41FA5}">
                      <a16:colId xmlns:a16="http://schemas.microsoft.com/office/drawing/2014/main" val="3520800148"/>
                    </a:ext>
                  </a:extLst>
                </a:gridCol>
              </a:tblGrid>
              <a:tr h="4478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Устройство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Интерфейс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</a:t>
                      </a:r>
                      <a:r>
                        <a:rPr lang="en-US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Маска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Шлюз</a:t>
                      </a:r>
                      <a:r>
                        <a:rPr lang="ru-RU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 умолчанию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G0/0/0.10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G0/0/0.20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G0/0/0.30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G0/0/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209.165.200.230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255.255.255.248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 10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S2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 20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192.168.2.100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1283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VLAN 30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192.168.3.100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06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84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241753"/>
            <a:ext cx="8520600" cy="62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Таблица адресации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Google Shape;857;p134"/>
          <p:cNvGraphicFramePr/>
          <p:nvPr>
            <p:extLst>
              <p:ext uri="{D42A27DB-BD31-4B8C-83A1-F6EECF244321}">
                <p14:modId xmlns:p14="http://schemas.microsoft.com/office/powerpoint/2010/main" val="4001357009"/>
              </p:ext>
            </p:extLst>
          </p:nvPr>
        </p:nvGraphicFramePr>
        <p:xfrm>
          <a:off x="560500" y="862445"/>
          <a:ext cx="8438026" cy="3911671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1429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0570">
                  <a:extLst>
                    <a:ext uri="{9D8B030D-6E8A-4147-A177-3AD203B41FA5}">
                      <a16:colId xmlns:a16="http://schemas.microsoft.com/office/drawing/2014/main" val="3223523402"/>
                    </a:ext>
                  </a:extLst>
                </a:gridCol>
                <a:gridCol w="1660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3653">
                  <a:extLst>
                    <a:ext uri="{9D8B030D-6E8A-4147-A177-3AD203B41FA5}">
                      <a16:colId xmlns:a16="http://schemas.microsoft.com/office/drawing/2014/main" val="3520800148"/>
                    </a:ext>
                  </a:extLst>
                </a:gridCol>
              </a:tblGrid>
              <a:tr h="4478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Устройство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Интерфейс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</a:t>
                      </a:r>
                      <a:r>
                        <a:rPr lang="en-US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r>
                        <a:rPr lang="ru-RU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адрес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Маска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Шлюз</a:t>
                      </a:r>
                      <a:r>
                        <a:rPr lang="ru-RU" sz="1600" b="1" baseline="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 умолчанию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Of1</a:t>
                      </a:r>
                      <a:r>
                        <a:rPr lang="en-US" sz="13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 Of5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DHCP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192.168.2.10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EN2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192.168.2.1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Sec1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Sec3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NIC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192.168.3.12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255.255.255.0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192.168.3.1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112832"/>
                  </a:ext>
                </a:extLst>
              </a:tr>
              <a:tr h="47499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RP (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имитация</a:t>
                      </a:r>
                      <a:r>
                        <a:rPr lang="ru-RU" sz="13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оборудования провайдера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G0/0/1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209.165.200.225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255.255.255.248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606462"/>
                  </a:ext>
                </a:extLst>
              </a:tr>
              <a:tr h="42032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Loopback1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209.165.200.</a:t>
                      </a: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lang="ru-RU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255.255.255.2</a:t>
                      </a: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239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380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471289" y="111268"/>
            <a:ext cx="8520600" cy="54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Базовая настройка коммутаторов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E042B-245C-427A-9F6A-EC91D1B8BD41}"/>
              </a:ext>
            </a:extLst>
          </p:cNvPr>
          <p:cNvSpPr txBox="1"/>
          <p:nvPr/>
        </p:nvSpPr>
        <p:spPr>
          <a:xfrm>
            <a:off x="294332" y="754138"/>
            <a:ext cx="2720830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hostname S1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enable secret 5 $1$mERr$9cTjUIEqNGurQiFU.ZeCi1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domain-lookup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domain-name Otus.ru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username admin secret 5 $1$mERr$qJb.eHvBN7S590aq.dpRL.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mode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pvst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extend system-id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default-gateway 192.168.1.1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banner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motd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Attention!!! Unauthorized access is strictly prohibited!!!</a:t>
            </a:r>
          </a:p>
          <a:p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con 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logging synchronous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0 4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5 15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end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21785-1741-424A-8176-B37184AAF150}"/>
              </a:ext>
            </a:extLst>
          </p:cNvPr>
          <p:cNvSpPr txBox="1"/>
          <p:nvPr/>
        </p:nvSpPr>
        <p:spPr>
          <a:xfrm>
            <a:off x="3211585" y="754138"/>
            <a:ext cx="272083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hostname S2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enable secret 5 $1$mERr$9cTjUIEqNGurQiFU.ZeCi1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domain-lookup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domain-name Otus.ru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username admin secret 5 $1$mERr$qJb.eHvBN7S590aq.dpRL.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mode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pvst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extend system-id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default-gateway 192.168.3.1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banner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motd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Attention!!! Unauthorized access is strictly prohibited!!!</a:t>
            </a:r>
          </a:p>
          <a:p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con 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logging synchronous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0 4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5 15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end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8A083-A795-4CFF-B5CB-9E8171985DC3}"/>
              </a:ext>
            </a:extLst>
          </p:cNvPr>
          <p:cNvSpPr txBox="1"/>
          <p:nvPr/>
        </p:nvSpPr>
        <p:spPr>
          <a:xfrm>
            <a:off x="6128839" y="754138"/>
            <a:ext cx="2720830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hostname S3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enable secret 5 $1$mERr$9cTjUIEqNGurQiFU.ZeCi1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domain-lookup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domain-name Otus.ru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username admin secret 5 $1$mERr$qJb.eHvBN7S590aq.dpRL.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mode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pvst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spanning-tree extend system-id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ip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default-gateway 192.168.3.1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banner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motd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Attention!!! Unauthorized access is strictly prohibited!!!</a:t>
            </a:r>
          </a:p>
          <a:p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^C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con 0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logging synchronous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0 4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line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vty</a:t>
            </a:r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5 15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password 7 0822455D0A16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login local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transport input </a:t>
            </a:r>
            <a:r>
              <a:rPr lang="en-US" sz="70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ssh</a:t>
            </a:r>
            <a:endParaRPr lang="en-US" sz="7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r>
              <a:rPr lang="en-US" sz="7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end</a:t>
            </a:r>
            <a:endParaRPr lang="ru-RU" sz="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66045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3919</Words>
  <Application>Microsoft Office PowerPoint</Application>
  <PresentationFormat>Экран (16:9)</PresentationFormat>
  <Paragraphs>865</Paragraphs>
  <Slides>61</Slides>
  <Notes>61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61</vt:i4>
      </vt:variant>
    </vt:vector>
  </HeadingPairs>
  <TitlesOfParts>
    <vt:vector size="73" baseType="lpstr">
      <vt:lpstr>Courier New</vt:lpstr>
      <vt:lpstr>Roboto Medium</vt:lpstr>
      <vt:lpstr>Calibri</vt:lpstr>
      <vt:lpstr>Roboto</vt:lpstr>
      <vt:lpstr>Arial</vt:lpstr>
      <vt:lpstr>Trebuchet MS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 Тема:  Развертывание временной сети  для нужд строительной площадки  с  контролем доступа пользователей   </vt:lpstr>
      <vt:lpstr>План защиты</vt:lpstr>
      <vt:lpstr>Презентация PowerPoint</vt:lpstr>
      <vt:lpstr>Презентация PowerPoint</vt:lpstr>
      <vt:lpstr>Презентация PowerPoint</vt:lpstr>
      <vt:lpstr>Презентация PowerPoint</vt:lpstr>
      <vt:lpstr>Базовая настройка коммутаторов</vt:lpstr>
      <vt:lpstr>Базовая настройка маршрутизатора </vt:lpstr>
      <vt:lpstr>Проверка подключения через SSH </vt:lpstr>
      <vt:lpstr>Настройка VLAN </vt:lpstr>
      <vt:lpstr>Настройка VLAN </vt:lpstr>
      <vt:lpstr>Настройка VLAN </vt:lpstr>
      <vt:lpstr>Настройка VLAN </vt:lpstr>
      <vt:lpstr>Настройка DHCP </vt:lpstr>
      <vt:lpstr>Настройка NAT 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Sergey</cp:lastModifiedBy>
  <cp:revision>29</cp:revision>
  <dcterms:modified xsi:type="dcterms:W3CDTF">2025-02-24T19:27:00Z</dcterms:modified>
</cp:coreProperties>
</file>